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17"/>
  </p:notesMasterIdLst>
  <p:handoutMasterIdLst>
    <p:handoutMasterId r:id="rId18"/>
  </p:handoutMasterIdLst>
  <p:sldIdLst>
    <p:sldId id="604" r:id="rId7"/>
    <p:sldId id="605" r:id="rId8"/>
    <p:sldId id="606" r:id="rId9"/>
    <p:sldId id="607" r:id="rId10"/>
    <p:sldId id="609" r:id="rId11"/>
    <p:sldId id="610" r:id="rId12"/>
    <p:sldId id="608" r:id="rId13"/>
    <p:sldId id="611" r:id="rId14"/>
    <p:sldId id="612" r:id="rId15"/>
    <p:sldId id="256"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ward Queen" initials="EQ" lastIdx="1" clrIdx="0">
    <p:extLst>
      <p:ext uri="{19B8F6BF-5375-455C-9EA6-DF929625EA0E}">
        <p15:presenceInfo xmlns:p15="http://schemas.microsoft.com/office/powerpoint/2012/main" userId="S::equeen4@jh.edu::6d26dd4f-d9ec-486a-aac4-19a58c14b487" providerId="AD"/>
      </p:ext>
    </p:extLst>
  </p:cmAuthor>
  <p:cmAuthor id="2" name="Chance Pascale" initials="CP" lastIdx="1" clrIdx="1">
    <p:extLst>
      <p:ext uri="{19B8F6BF-5375-455C-9EA6-DF929625EA0E}">
        <p15:presenceInfo xmlns:p15="http://schemas.microsoft.com/office/powerpoint/2012/main" userId="S::cpascal3@jh.edu::33a09a6f-b2d1-47a5-b3b3-352468c288f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092C74"/>
    <a:srgbClr val="69A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6AC297-4A0B-8F43-A377-754BD02EF13E}" v="1" dt="2021-03-16T15:22:58.616"/>
    <p1510:client id="{6BF4F814-2B65-AF45-0DC7-CCCC783EAD54}" v="1" dt="2021-03-16T21:23:09.1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76" autoAdjust="0"/>
    <p:restoredTop sz="75102"/>
  </p:normalViewPr>
  <p:slideViewPr>
    <p:cSldViewPr snapToGrid="0" showGuides="1">
      <p:cViewPr varScale="1">
        <p:scale>
          <a:sx n="126" d="100"/>
          <a:sy n="126" d="100"/>
        </p:scale>
        <p:origin x="608" y="184"/>
      </p:cViewPr>
      <p:guideLst>
        <p:guide orient="horz" pos="1620"/>
        <p:guide pos="2880"/>
        <p:guide pos="5472"/>
        <p:guide pos="288"/>
        <p:guide orient="horz" pos="270"/>
        <p:guide orient="horz" pos="2988"/>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ard Queen" userId="6d26dd4f-d9ec-486a-aac4-19a58c14b487" providerId="ADAL" clId="{3A6AC297-4A0B-8F43-A377-754BD02EF13E}"/>
    <pc:docChg chg="custSel modSld">
      <pc:chgData name="Edward Queen" userId="6d26dd4f-d9ec-486a-aac4-19a58c14b487" providerId="ADAL" clId="{3A6AC297-4A0B-8F43-A377-754BD02EF13E}" dt="2021-03-16T15:22:58.616" v="1"/>
      <pc:docMkLst>
        <pc:docMk/>
      </pc:docMkLst>
      <pc:sldChg chg="addCm modCm">
        <pc:chgData name="Edward Queen" userId="6d26dd4f-d9ec-486a-aac4-19a58c14b487" providerId="ADAL" clId="{3A6AC297-4A0B-8F43-A377-754BD02EF13E}" dt="2021-03-16T15:22:58.616" v="1"/>
        <pc:sldMkLst>
          <pc:docMk/>
          <pc:sldMk cId="859303802" sldId="607"/>
        </pc:sldMkLst>
      </pc:sldChg>
    </pc:docChg>
  </pc:docChgLst>
  <pc:docChgLst>
    <pc:chgData name="Chance Pascale" userId="33a09a6f-b2d1-47a5-b3b3-352468c288fc" providerId="ADAL" clId="{E4E20C78-7A93-384C-A73C-999298A286B4}"/>
    <pc:docChg chg="modSld">
      <pc:chgData name="Chance Pascale" userId="33a09a6f-b2d1-47a5-b3b3-352468c288fc" providerId="ADAL" clId="{E4E20C78-7A93-384C-A73C-999298A286B4}" dt="2021-03-09T23:19:33.162" v="5" actId="13244"/>
      <pc:docMkLst>
        <pc:docMk/>
      </pc:docMkLst>
      <pc:sldChg chg="addSp modSp mod">
        <pc:chgData name="Chance Pascale" userId="33a09a6f-b2d1-47a5-b3b3-352468c288fc" providerId="ADAL" clId="{E4E20C78-7A93-384C-A73C-999298A286B4}" dt="2021-03-09T23:19:33.162" v="5" actId="13244"/>
        <pc:sldMkLst>
          <pc:docMk/>
          <pc:sldMk cId="695885731" sldId="612"/>
        </pc:sldMkLst>
        <pc:spChg chg="mod">
          <ac:chgData name="Chance Pascale" userId="33a09a6f-b2d1-47a5-b3b3-352468c288fc" providerId="ADAL" clId="{E4E20C78-7A93-384C-A73C-999298A286B4}" dt="2021-03-09T23:19:21.334" v="2" actId="164"/>
          <ac:spMkLst>
            <pc:docMk/>
            <pc:sldMk cId="695885731" sldId="612"/>
            <ac:spMk id="10" creationId="{071C8965-6C8B-5541-9FD7-C509C66C05BE}"/>
          </ac:spMkLst>
        </pc:spChg>
        <pc:grpChg chg="add mod">
          <ac:chgData name="Chance Pascale" userId="33a09a6f-b2d1-47a5-b3b3-352468c288fc" providerId="ADAL" clId="{E4E20C78-7A93-384C-A73C-999298A286B4}" dt="2021-03-09T23:19:03.322" v="1" actId="164"/>
          <ac:grpSpMkLst>
            <pc:docMk/>
            <pc:sldMk cId="695885731" sldId="612"/>
            <ac:grpSpMk id="3" creationId="{846C9D31-00CA-BD48-9791-E2292BE4BA81}"/>
          </ac:grpSpMkLst>
        </pc:grpChg>
        <pc:grpChg chg="add mod ord">
          <ac:chgData name="Chance Pascale" userId="33a09a6f-b2d1-47a5-b3b3-352468c288fc" providerId="ADAL" clId="{E4E20C78-7A93-384C-A73C-999298A286B4}" dt="2021-03-09T23:19:33.162" v="5" actId="13244"/>
          <ac:grpSpMkLst>
            <pc:docMk/>
            <pc:sldMk cId="695885731" sldId="612"/>
            <ac:grpSpMk id="5" creationId="{B120546F-52A1-4F4D-A868-7F992A5DF0B3}"/>
          </ac:grpSpMkLst>
        </pc:grpChg>
        <pc:picChg chg="mod">
          <ac:chgData name="Chance Pascale" userId="33a09a6f-b2d1-47a5-b3b3-352468c288fc" providerId="ADAL" clId="{E4E20C78-7A93-384C-A73C-999298A286B4}" dt="2021-03-09T23:19:21.334" v="2" actId="164"/>
          <ac:picMkLst>
            <pc:docMk/>
            <pc:sldMk cId="695885731" sldId="612"/>
            <ac:picMk id="8" creationId="{1CDDDAB9-BE27-2E41-9FD2-ED706B8DF6E6}"/>
          </ac:picMkLst>
        </pc:picChg>
      </pc:sldChg>
    </pc:docChg>
  </pc:docChgLst>
  <pc:docChgLst>
    <pc:chgData name="Chance Pascale" userId="S::cpascal3@jh.edu::33a09a6f-b2d1-47a5-b3b3-352468c288fc" providerId="AD" clId="Web-{6BF4F814-2B65-AF45-0DC7-CCCC783EAD54}"/>
    <pc:docChg chg="">
      <pc:chgData name="Chance Pascale" userId="S::cpascal3@jh.edu::33a09a6f-b2d1-47a5-b3b3-352468c288fc" providerId="AD" clId="Web-{6BF4F814-2B65-AF45-0DC7-CCCC783EAD54}" dt="2021-03-16T21:23:09.114" v="0"/>
      <pc:docMkLst>
        <pc:docMk/>
      </pc:docMkLst>
      <pc:sldChg chg="addCm">
        <pc:chgData name="Chance Pascale" userId="S::cpascal3@jh.edu::33a09a6f-b2d1-47a5-b3b3-352468c288fc" providerId="AD" clId="Web-{6BF4F814-2B65-AF45-0DC7-CCCC783EAD54}" dt="2021-03-16T21:23:09.114" v="0"/>
        <pc:sldMkLst>
          <pc:docMk/>
          <pc:sldMk cId="859303802" sldId="607"/>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3-16T11:22:32.520" idx="1">
    <p:pos x="10" y="10"/>
    <p:text>[@Chance Pascale] - I'm seeing here that "thread" etc. is also lowercase, so I'm assuming that it's deliberate. </p:text>
    <p:extLst>
      <p:ext uri="{C676402C-5697-4E1C-873F-D02D1690AC5C}">
        <p15:threadingInfo xmlns:p15="http://schemas.microsoft.com/office/powerpoint/2012/main" timeZoneBias="240"/>
      </p:ext>
    </p:extLst>
  </p:cm>
  <p:cm authorId="2" dt="2021-03-16T14:23:09.114" idx="1">
    <p:pos x="10" y="106"/>
    <p:text>[@Edward Queen] yes in Python and C++ these classes/libraries are lower cased.
</p:text>
    <p:extLst>
      <p:ext uri="{C676402C-5697-4E1C-873F-D02D1690AC5C}">
        <p15:threadingInfo xmlns:p15="http://schemas.microsoft.com/office/powerpoint/2012/main" timeZoneBias="420">
          <p15:parentCm authorId="1" idx="1"/>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3/16/2021</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3/16/2021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directory will be under coder user’s project folder.</a:t>
            </a:r>
          </a:p>
          <a:p>
            <a:endParaRPr lang="en-US" dirty="0"/>
          </a:p>
          <a:p>
            <a:r>
              <a:rPr lang="en-US" dirty="0"/>
              <a:t>There are 4 pairs of header and code files for C++ STL code to examine threads, mutexes, futures, and atomics.</a:t>
            </a:r>
          </a:p>
          <a:p>
            <a:endParaRPr lang="en-US" dirty="0"/>
          </a:p>
          <a:p>
            <a:r>
              <a:rPr lang="en-US" dirty="0"/>
              <a:t>The </a:t>
            </a:r>
            <a:r>
              <a:rPr lang="en-US" dirty="0" err="1"/>
              <a:t>Makefile</a:t>
            </a:r>
            <a:r>
              <a:rPr lang="en-US" dirty="0"/>
              <a:t> will be described in the next slide but it will perform numerous operations on the above mentioned code.</a:t>
            </a:r>
          </a:p>
        </p:txBody>
      </p:sp>
      <p:sp>
        <p:nvSpPr>
          <p:cNvPr id="4" name="Slide Number Placeholder 3"/>
          <p:cNvSpPr>
            <a:spLocks noGrp="1"/>
          </p:cNvSpPr>
          <p:nvPr>
            <p:ph type="sldNum" sz="quarter" idx="5"/>
          </p:nvPr>
        </p:nvSpPr>
        <p:spPr/>
        <p:txBody>
          <a:bodyPr/>
          <a:lstStyle/>
          <a:p>
            <a:fld id="{EF79F371-3862-4534-BA58-4E7EFD6CBEB2}" type="slidenum">
              <a:rPr lang="en-US" smtClean="0"/>
              <a:t>2</a:t>
            </a:fld>
            <a:endParaRPr lang="en-US"/>
          </a:p>
        </p:txBody>
      </p:sp>
    </p:spTree>
    <p:extLst>
      <p:ext uri="{BB962C8B-B14F-4D97-AF65-F5344CB8AC3E}">
        <p14:creationId xmlns:p14="http://schemas.microsoft.com/office/powerpoint/2010/main" val="3519791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Makefile</a:t>
            </a:r>
            <a:r>
              <a:rPr lang="en-US" dirty="0"/>
              <a:t> for the C++ examples manages compilation of code, running of associated executables and then cleaning of artifacts such as object and executable files created during the build process.</a:t>
            </a:r>
          </a:p>
          <a:p>
            <a:endParaRPr lang="en-US" dirty="0"/>
          </a:p>
          <a:p>
            <a:r>
              <a:rPr lang="en-US" dirty="0"/>
              <a:t>For each example, there is a build and run target and overall build and </a:t>
            </a:r>
            <a:r>
              <a:rPr lang="en-US" dirty="0" err="1"/>
              <a:t>run_all</a:t>
            </a:r>
            <a:r>
              <a:rPr lang="en-US" dirty="0"/>
              <a:t> targets used to build all examples and then run them.</a:t>
            </a:r>
          </a:p>
          <a:p>
            <a:endParaRPr lang="en-US" dirty="0"/>
          </a:p>
          <a:p>
            <a:r>
              <a:rPr lang="en-US" dirty="0"/>
              <a:t>The all target executes all of the applicable targets.</a:t>
            </a:r>
          </a:p>
        </p:txBody>
      </p:sp>
      <p:sp>
        <p:nvSpPr>
          <p:cNvPr id="4" name="Slide Number Placeholder 3"/>
          <p:cNvSpPr>
            <a:spLocks noGrp="1"/>
          </p:cNvSpPr>
          <p:nvPr>
            <p:ph type="sldNum" sz="quarter" idx="5"/>
          </p:nvPr>
        </p:nvSpPr>
        <p:spPr/>
        <p:txBody>
          <a:bodyPr/>
          <a:lstStyle/>
          <a:p>
            <a:fld id="{EF79F371-3862-4534-BA58-4E7EFD6CBEB2}" type="slidenum">
              <a:rPr lang="en-US" smtClean="0"/>
              <a:t>3</a:t>
            </a:fld>
            <a:endParaRPr lang="en-US"/>
          </a:p>
        </p:txBody>
      </p:sp>
    </p:spTree>
    <p:extLst>
      <p:ext uri="{BB962C8B-B14F-4D97-AF65-F5344CB8AC3E}">
        <p14:creationId xmlns:p14="http://schemas.microsoft.com/office/powerpoint/2010/main" val="3812830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the header file for the thread example code.</a:t>
            </a:r>
          </a:p>
          <a:p>
            <a:endParaRPr lang="en-US" dirty="0"/>
          </a:p>
          <a:p>
            <a:r>
              <a:rPr lang="en-US" dirty="0"/>
              <a:t>It contains the function signatures for the 3 non-main functions</a:t>
            </a:r>
          </a:p>
          <a:p>
            <a:endParaRPr lang="en-US" dirty="0"/>
          </a:p>
          <a:p>
            <a:r>
              <a:rPr lang="en-US" dirty="0"/>
              <a:t>On the right is the example code for threads.</a:t>
            </a:r>
          </a:p>
          <a:p>
            <a:endParaRPr lang="en-US" dirty="0"/>
          </a:p>
          <a:p>
            <a:r>
              <a:rPr lang="en-US" dirty="0"/>
              <a:t>There are 3 functions that have been implemented: </a:t>
            </a:r>
            <a:r>
              <a:rPr lang="en-US" dirty="0" err="1"/>
              <a:t>doWork</a:t>
            </a:r>
            <a:r>
              <a:rPr lang="en-US" dirty="0"/>
              <a:t>, </a:t>
            </a:r>
            <a:r>
              <a:rPr lang="en-US" dirty="0" err="1"/>
              <a:t>executeThreads</a:t>
            </a:r>
            <a:r>
              <a:rPr lang="en-US" dirty="0"/>
              <a:t>, </a:t>
            </a:r>
            <a:r>
              <a:rPr lang="en-US" dirty="0" err="1"/>
              <a:t>executeAndDetachThread</a:t>
            </a:r>
            <a:r>
              <a:rPr lang="en-US" dirty="0"/>
              <a:t>.</a:t>
            </a:r>
          </a:p>
          <a:p>
            <a:endParaRPr lang="en-US" dirty="0"/>
          </a:p>
          <a:p>
            <a:r>
              <a:rPr lang="en-US" dirty="0" err="1"/>
              <a:t>doWork</a:t>
            </a:r>
            <a:r>
              <a:rPr lang="en-US" dirty="0"/>
              <a:t> is a function that holds the executable work for a thread, in this case logging and sleeping the thread.</a:t>
            </a:r>
          </a:p>
          <a:p>
            <a:endParaRPr lang="en-US" dirty="0"/>
          </a:p>
          <a:p>
            <a:r>
              <a:rPr lang="en-US" dirty="0" err="1"/>
              <a:t>executeThreads</a:t>
            </a:r>
            <a:r>
              <a:rPr lang="en-US" dirty="0"/>
              <a:t> executes a predetermined number of threads in parallel.</a:t>
            </a:r>
          </a:p>
          <a:p>
            <a:endParaRPr lang="en-US" dirty="0"/>
          </a:p>
          <a:p>
            <a:r>
              <a:rPr lang="en-US" dirty="0" err="1"/>
              <a:t>executeAndDetachThread</a:t>
            </a:r>
            <a:r>
              <a:rPr lang="en-US" dirty="0"/>
              <a:t> executes a thread in detached mode, meaning it is no longer bound to the calling context.</a:t>
            </a:r>
          </a:p>
        </p:txBody>
      </p:sp>
      <p:sp>
        <p:nvSpPr>
          <p:cNvPr id="4" name="Slide Number Placeholder 3"/>
          <p:cNvSpPr>
            <a:spLocks noGrp="1"/>
          </p:cNvSpPr>
          <p:nvPr>
            <p:ph type="sldNum" sz="quarter" idx="5"/>
          </p:nvPr>
        </p:nvSpPr>
        <p:spPr/>
        <p:txBody>
          <a:bodyPr/>
          <a:lstStyle/>
          <a:p>
            <a:fld id="{EF79F371-3862-4534-BA58-4E7EFD6CBEB2}" type="slidenum">
              <a:rPr lang="en-US" smtClean="0"/>
              <a:t>4</a:t>
            </a:fld>
            <a:endParaRPr lang="en-US"/>
          </a:p>
        </p:txBody>
      </p:sp>
    </p:spTree>
    <p:extLst>
      <p:ext uri="{BB962C8B-B14F-4D97-AF65-F5344CB8AC3E}">
        <p14:creationId xmlns:p14="http://schemas.microsoft.com/office/powerpoint/2010/main" val="311068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the header file for the mutex example code.</a:t>
            </a:r>
          </a:p>
          <a:p>
            <a:endParaRPr lang="en-US" dirty="0"/>
          </a:p>
          <a:p>
            <a:r>
              <a:rPr lang="en-US" dirty="0"/>
              <a:t>It contains an mutex variable and the function signatures for the 4 non-main functions</a:t>
            </a:r>
          </a:p>
          <a:p>
            <a:endParaRPr lang="en-US" dirty="0"/>
          </a:p>
          <a:p>
            <a:r>
              <a:rPr lang="en-US" dirty="0"/>
              <a:t>On the right is the example code for atomic variables.</a:t>
            </a:r>
          </a:p>
          <a:p>
            <a:endParaRPr lang="en-US" dirty="0"/>
          </a:p>
          <a:p>
            <a:r>
              <a:rPr lang="en-US" dirty="0"/>
              <a:t>There are 4 functions that have been implemented: </a:t>
            </a:r>
            <a:r>
              <a:rPr lang="en-US" dirty="0" err="1"/>
              <a:t>doWorkWithMutexLock</a:t>
            </a:r>
            <a:r>
              <a:rPr lang="en-US" dirty="0"/>
              <a:t>, </a:t>
            </a:r>
            <a:r>
              <a:rPr lang="en-US" dirty="0" err="1"/>
              <a:t>executeThreadsWithMutexLock</a:t>
            </a:r>
            <a:r>
              <a:rPr lang="en-US" dirty="0"/>
              <a:t>, </a:t>
            </a:r>
            <a:r>
              <a:rPr lang="en-US" dirty="0" err="1"/>
              <a:t>doWorkWithMutexTryLock</a:t>
            </a:r>
            <a:r>
              <a:rPr lang="en-US" dirty="0"/>
              <a:t>, </a:t>
            </a:r>
            <a:r>
              <a:rPr lang="en-US" dirty="0" err="1"/>
              <a:t>executeandDetachThreadsWithMutexTryLock</a:t>
            </a:r>
            <a:r>
              <a:rPr lang="en-US" dirty="0"/>
              <a:t>.</a:t>
            </a:r>
          </a:p>
          <a:p>
            <a:endParaRPr lang="en-US" dirty="0"/>
          </a:p>
          <a:p>
            <a:r>
              <a:rPr lang="en-US" dirty="0"/>
              <a:t>The two </a:t>
            </a:r>
            <a:r>
              <a:rPr lang="en-US" dirty="0" err="1"/>
              <a:t>doWork</a:t>
            </a:r>
            <a:r>
              <a:rPr lang="en-US" dirty="0"/>
              <a:t> functions do the work of a single thread with respect to the shared mutex. </a:t>
            </a:r>
          </a:p>
          <a:p>
            <a:endParaRPr lang="en-US" dirty="0"/>
          </a:p>
          <a:p>
            <a:r>
              <a:rPr lang="en-US" dirty="0"/>
              <a:t>The two execute functions execute the </a:t>
            </a:r>
            <a:r>
              <a:rPr lang="en-US" dirty="0" err="1"/>
              <a:t>doWork</a:t>
            </a:r>
            <a:r>
              <a:rPr lang="en-US" dirty="0"/>
              <a:t> on the number of threads passed as a variable, running them in parallel.</a:t>
            </a:r>
          </a:p>
        </p:txBody>
      </p:sp>
      <p:sp>
        <p:nvSpPr>
          <p:cNvPr id="4" name="Slide Number Placeholder 3"/>
          <p:cNvSpPr>
            <a:spLocks noGrp="1"/>
          </p:cNvSpPr>
          <p:nvPr>
            <p:ph type="sldNum" sz="quarter" idx="5"/>
          </p:nvPr>
        </p:nvSpPr>
        <p:spPr/>
        <p:txBody>
          <a:bodyPr/>
          <a:lstStyle/>
          <a:p>
            <a:fld id="{EF79F371-3862-4534-BA58-4E7EFD6CBEB2}" type="slidenum">
              <a:rPr lang="en-US" smtClean="0"/>
              <a:t>5</a:t>
            </a:fld>
            <a:endParaRPr lang="en-US"/>
          </a:p>
        </p:txBody>
      </p:sp>
    </p:spTree>
    <p:extLst>
      <p:ext uri="{BB962C8B-B14F-4D97-AF65-F5344CB8AC3E}">
        <p14:creationId xmlns:p14="http://schemas.microsoft.com/office/powerpoint/2010/main" val="3147297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the header file for the future example code.</a:t>
            </a:r>
          </a:p>
          <a:p>
            <a:endParaRPr lang="en-US" dirty="0"/>
          </a:p>
          <a:p>
            <a:r>
              <a:rPr lang="en-US" dirty="0"/>
              <a:t>It contains the function signatures for the 4 non-main functions</a:t>
            </a:r>
          </a:p>
          <a:p>
            <a:endParaRPr lang="en-US" dirty="0"/>
          </a:p>
          <a:p>
            <a:r>
              <a:rPr lang="en-US" dirty="0"/>
              <a:t>On the right is the example code for futures and async functions.</a:t>
            </a:r>
          </a:p>
          <a:p>
            <a:endParaRPr lang="en-US" dirty="0"/>
          </a:p>
          <a:p>
            <a:r>
              <a:rPr lang="en-US" dirty="0"/>
              <a:t>There are 4 functions that have been implemented: </a:t>
            </a:r>
            <a:r>
              <a:rPr lang="en-US" dirty="0" err="1"/>
              <a:t>doWorkWithFutures</a:t>
            </a:r>
            <a:r>
              <a:rPr lang="en-US" dirty="0"/>
              <a:t>, </a:t>
            </a:r>
            <a:r>
              <a:rPr lang="en-US" dirty="0" err="1"/>
              <a:t>executeThreadsWithFutures</a:t>
            </a:r>
            <a:r>
              <a:rPr lang="en-US" dirty="0"/>
              <a:t>, </a:t>
            </a:r>
            <a:r>
              <a:rPr lang="en-US" dirty="0" err="1"/>
              <a:t>doWorkWithAsync</a:t>
            </a:r>
            <a:r>
              <a:rPr lang="en-US" dirty="0"/>
              <a:t>, </a:t>
            </a:r>
            <a:r>
              <a:rPr lang="en-US" dirty="0" err="1"/>
              <a:t>executeWithAsync</a:t>
            </a:r>
            <a:r>
              <a:rPr lang="en-US" dirty="0"/>
              <a:t>.</a:t>
            </a:r>
          </a:p>
          <a:p>
            <a:endParaRPr lang="en-US" dirty="0"/>
          </a:p>
          <a:p>
            <a:r>
              <a:rPr lang="en-US" dirty="0"/>
              <a:t>The two </a:t>
            </a:r>
            <a:r>
              <a:rPr lang="en-US" dirty="0" err="1"/>
              <a:t>doWork</a:t>
            </a:r>
            <a:r>
              <a:rPr lang="en-US" dirty="0"/>
              <a:t> functions do the work of a single thread with respect to futures and and integer as inputs. </a:t>
            </a:r>
          </a:p>
          <a:p>
            <a:endParaRPr lang="en-US" dirty="0"/>
          </a:p>
          <a:p>
            <a:r>
              <a:rPr lang="en-US" dirty="0"/>
              <a:t>The two execute functions execute the </a:t>
            </a:r>
            <a:r>
              <a:rPr lang="en-US" dirty="0" err="1"/>
              <a:t>doWork</a:t>
            </a:r>
            <a:r>
              <a:rPr lang="en-US" dirty="0"/>
              <a:t> a predetermined or based on a passed number of futures, executing the </a:t>
            </a:r>
            <a:r>
              <a:rPr lang="en-US" dirty="0" err="1"/>
              <a:t>doWorkWithAsync</a:t>
            </a:r>
            <a:r>
              <a:rPr lang="en-US" dirty="0"/>
              <a:t> function asynchronously.</a:t>
            </a:r>
          </a:p>
        </p:txBody>
      </p:sp>
      <p:sp>
        <p:nvSpPr>
          <p:cNvPr id="4" name="Slide Number Placeholder 3"/>
          <p:cNvSpPr>
            <a:spLocks noGrp="1"/>
          </p:cNvSpPr>
          <p:nvPr>
            <p:ph type="sldNum" sz="quarter" idx="5"/>
          </p:nvPr>
        </p:nvSpPr>
        <p:spPr/>
        <p:txBody>
          <a:bodyPr/>
          <a:lstStyle/>
          <a:p>
            <a:fld id="{EF79F371-3862-4534-BA58-4E7EFD6CBEB2}" type="slidenum">
              <a:rPr lang="en-US" smtClean="0"/>
              <a:t>6</a:t>
            </a:fld>
            <a:endParaRPr lang="en-US"/>
          </a:p>
        </p:txBody>
      </p:sp>
    </p:spTree>
    <p:extLst>
      <p:ext uri="{BB962C8B-B14F-4D97-AF65-F5344CB8AC3E}">
        <p14:creationId xmlns:p14="http://schemas.microsoft.com/office/powerpoint/2010/main" val="3432754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the header file for the atomic example code.</a:t>
            </a:r>
          </a:p>
          <a:p>
            <a:endParaRPr lang="en-US" dirty="0"/>
          </a:p>
          <a:p>
            <a:r>
              <a:rPr lang="en-US" dirty="0"/>
              <a:t>It contains an atomic Boolean variable and the function signatures for the 4 non-main functions</a:t>
            </a:r>
          </a:p>
          <a:p>
            <a:endParaRPr lang="en-US" dirty="0"/>
          </a:p>
          <a:p>
            <a:r>
              <a:rPr lang="en-US" dirty="0"/>
              <a:t>On the right is the example code for atomic variables.</a:t>
            </a:r>
          </a:p>
          <a:p>
            <a:endParaRPr lang="en-US" dirty="0"/>
          </a:p>
          <a:p>
            <a:r>
              <a:rPr lang="en-US" dirty="0"/>
              <a:t>There are 4 functions that have been implemented: </a:t>
            </a:r>
            <a:r>
              <a:rPr lang="en-US" dirty="0" err="1"/>
              <a:t>doWorkWithAtomicBoolean</a:t>
            </a:r>
            <a:r>
              <a:rPr lang="en-US" dirty="0"/>
              <a:t>, </a:t>
            </a:r>
            <a:r>
              <a:rPr lang="en-US" dirty="0" err="1"/>
              <a:t>executeThreadsWithAtomicBoolean</a:t>
            </a:r>
            <a:r>
              <a:rPr lang="en-US" dirty="0"/>
              <a:t>, </a:t>
            </a:r>
            <a:r>
              <a:rPr lang="en-US" dirty="0" err="1"/>
              <a:t>doWorkWithAtomicThreadFence</a:t>
            </a:r>
            <a:r>
              <a:rPr lang="en-US" dirty="0"/>
              <a:t>, </a:t>
            </a:r>
            <a:r>
              <a:rPr lang="en-US" dirty="0" err="1"/>
              <a:t>executeWithAtomicThreadFence</a:t>
            </a:r>
            <a:r>
              <a:rPr lang="en-US" dirty="0"/>
              <a:t>.</a:t>
            </a:r>
          </a:p>
          <a:p>
            <a:endParaRPr lang="en-US" dirty="0"/>
          </a:p>
          <a:p>
            <a:r>
              <a:rPr lang="en-US" dirty="0"/>
              <a:t>The two </a:t>
            </a:r>
            <a:r>
              <a:rPr lang="en-US" dirty="0" err="1"/>
              <a:t>doWork</a:t>
            </a:r>
            <a:r>
              <a:rPr lang="en-US" dirty="0"/>
              <a:t> functions do the work of a single thread with respect to the used atomic variable. </a:t>
            </a:r>
          </a:p>
          <a:p>
            <a:endParaRPr lang="en-US" dirty="0"/>
          </a:p>
          <a:p>
            <a:r>
              <a:rPr lang="en-US" dirty="0"/>
              <a:t>The two execute functions execute the </a:t>
            </a:r>
            <a:r>
              <a:rPr lang="en-US" dirty="0" err="1"/>
              <a:t>doWork</a:t>
            </a:r>
            <a:r>
              <a:rPr lang="en-US" dirty="0"/>
              <a:t> on the number of threads passed as a variable, running them in parallel.</a:t>
            </a:r>
          </a:p>
        </p:txBody>
      </p:sp>
      <p:sp>
        <p:nvSpPr>
          <p:cNvPr id="4" name="Slide Number Placeholder 3"/>
          <p:cNvSpPr>
            <a:spLocks noGrp="1"/>
          </p:cNvSpPr>
          <p:nvPr>
            <p:ph type="sldNum" sz="quarter" idx="5"/>
          </p:nvPr>
        </p:nvSpPr>
        <p:spPr/>
        <p:txBody>
          <a:bodyPr/>
          <a:lstStyle/>
          <a:p>
            <a:fld id="{EF79F371-3862-4534-BA58-4E7EFD6CBEB2}" type="slidenum">
              <a:rPr lang="en-US" smtClean="0"/>
              <a:t>7</a:t>
            </a:fld>
            <a:endParaRPr lang="en-US"/>
          </a:p>
        </p:txBody>
      </p:sp>
    </p:spTree>
    <p:extLst>
      <p:ext uri="{BB962C8B-B14F-4D97-AF65-F5344CB8AC3E}">
        <p14:creationId xmlns:p14="http://schemas.microsoft.com/office/powerpoint/2010/main" val="3705536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the header file for the assignment code.</a:t>
            </a:r>
          </a:p>
          <a:p>
            <a:endParaRPr lang="en-US" dirty="0"/>
          </a:p>
          <a:p>
            <a:r>
              <a:rPr lang="en-US" dirty="0"/>
              <a:t>There are numerous static variables used in execution of the various functions of the assignment code.</a:t>
            </a:r>
          </a:p>
          <a:p>
            <a:endParaRPr lang="en-US" dirty="0"/>
          </a:p>
          <a:p>
            <a:r>
              <a:rPr lang="en-US" dirty="0"/>
              <a:t>There are also 4-non main functions which are defined in the </a:t>
            </a:r>
            <a:r>
              <a:rPr lang="en-US" dirty="0" err="1"/>
              <a:t>assignment.cpp</a:t>
            </a:r>
            <a:r>
              <a:rPr lang="en-US" dirty="0"/>
              <a:t> file</a:t>
            </a:r>
          </a:p>
          <a:p>
            <a:endParaRPr lang="en-US" dirty="0"/>
          </a:p>
          <a:p>
            <a:r>
              <a:rPr lang="en-US" dirty="0"/>
              <a:t>On the right is the general structure for the assignment code.</a:t>
            </a:r>
          </a:p>
          <a:p>
            <a:endParaRPr lang="en-US" dirty="0"/>
          </a:p>
          <a:p>
            <a:r>
              <a:rPr lang="en-US" dirty="0"/>
              <a:t>There are 4 functions that have been implemented: </a:t>
            </a:r>
            <a:r>
              <a:rPr lang="en-US" dirty="0" err="1"/>
              <a:t>executeTicketingSystemParticipation</a:t>
            </a:r>
            <a:r>
              <a:rPr lang="en-US" dirty="0"/>
              <a:t>, </a:t>
            </a:r>
            <a:r>
              <a:rPr lang="en-US" dirty="0" err="1"/>
              <a:t>runSimulation</a:t>
            </a:r>
            <a:r>
              <a:rPr lang="en-US" dirty="0"/>
              <a:t>, </a:t>
            </a:r>
            <a:r>
              <a:rPr lang="en-US" dirty="0" err="1"/>
              <a:t>getUsernameFromUserFile</a:t>
            </a:r>
            <a:r>
              <a:rPr lang="en-US" dirty="0"/>
              <a:t>, </a:t>
            </a:r>
            <a:r>
              <a:rPr lang="en-US" dirty="0" err="1"/>
              <a:t>managingTicketingSystem</a:t>
            </a:r>
            <a:r>
              <a:rPr lang="en-US" dirty="0"/>
              <a:t>.</a:t>
            </a:r>
          </a:p>
          <a:p>
            <a:endParaRPr lang="en-US" dirty="0"/>
          </a:p>
          <a:p>
            <a:r>
              <a:rPr lang="en-US" dirty="0"/>
              <a:t>The </a:t>
            </a:r>
            <a:r>
              <a:rPr lang="en-US" dirty="0" err="1"/>
              <a:t>runSimulation</a:t>
            </a:r>
            <a:r>
              <a:rPr lang="en-US" dirty="0"/>
              <a:t> function executes a run of the assignment simulation, based on the previously identified static variables in the header file.</a:t>
            </a:r>
          </a:p>
          <a:p>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Within the </a:t>
            </a:r>
            <a:r>
              <a:rPr lang="en-US" dirty="0" err="1"/>
              <a:t>runSimulation</a:t>
            </a:r>
            <a:r>
              <a:rPr lang="en-US" dirty="0"/>
              <a:t> function the first function called is the </a:t>
            </a:r>
            <a:r>
              <a:rPr lang="en-US" dirty="0" err="1"/>
              <a:t>getUsernameFromUserFile</a:t>
            </a:r>
            <a:r>
              <a:rPr lang="en-US" dirty="0"/>
              <a:t>, which retrieves the current username from the .user file, the </a:t>
            </a:r>
            <a:r>
              <a:rPr lang="en-US" dirty="0" err="1"/>
              <a:t>executeTicketingSystemParticipation</a:t>
            </a:r>
            <a:r>
              <a:rPr lang="en-US" dirty="0"/>
              <a:t> function and the </a:t>
            </a:r>
            <a:r>
              <a:rPr lang="en-US" dirty="0" err="1"/>
              <a:t>manageTicketingSystem</a:t>
            </a:r>
            <a:r>
              <a:rPr lang="en-US" dirty="0"/>
              <a:t> function.</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The </a:t>
            </a:r>
            <a:r>
              <a:rPr lang="en-US" dirty="0" err="1"/>
              <a:t>executeTicketingSystemParticipation</a:t>
            </a:r>
            <a:r>
              <a:rPr lang="en-US" dirty="0"/>
              <a:t> function is run by each thread to show that they have entered and executed the critical section of code in ticket order (though they need no knowledge of the required order).</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The </a:t>
            </a:r>
            <a:r>
              <a:rPr lang="en-US" sz="900" b="0" i="0" u="none" strike="noStrike" kern="1200" dirty="0" err="1">
                <a:solidFill>
                  <a:schemeClr val="tx1"/>
                </a:solidFill>
                <a:effectLst/>
                <a:latin typeface="+mn-lt"/>
                <a:ea typeface="+mn-ea"/>
                <a:cs typeface="+mn-cs"/>
              </a:rPr>
              <a:t>manageTicketingSystem</a:t>
            </a:r>
            <a:r>
              <a:rPr lang="en-US" sz="900" b="0" i="0" u="none" strike="noStrike" kern="1200" dirty="0">
                <a:solidFill>
                  <a:schemeClr val="tx1"/>
                </a:solidFill>
                <a:effectLst/>
                <a:latin typeface="+mn-lt"/>
                <a:ea typeface="+mn-ea"/>
                <a:cs typeface="+mn-cs"/>
              </a:rPr>
              <a:t> function manages the ticketing system such that threads execute their work in the order that tickets are retrieved.</a:t>
            </a:r>
          </a:p>
        </p:txBody>
      </p:sp>
      <p:sp>
        <p:nvSpPr>
          <p:cNvPr id="4" name="Slide Number Placeholder 3"/>
          <p:cNvSpPr>
            <a:spLocks noGrp="1"/>
          </p:cNvSpPr>
          <p:nvPr>
            <p:ph type="sldNum" sz="quarter" idx="5"/>
          </p:nvPr>
        </p:nvSpPr>
        <p:spPr/>
        <p:txBody>
          <a:bodyPr/>
          <a:lstStyle/>
          <a:p>
            <a:fld id="{EF79F371-3862-4534-BA58-4E7EFD6CBEB2}" type="slidenum">
              <a:rPr lang="en-US" smtClean="0"/>
              <a:t>8</a:t>
            </a:fld>
            <a:endParaRPr lang="en-US"/>
          </a:p>
        </p:txBody>
      </p:sp>
    </p:spTree>
    <p:extLst>
      <p:ext uri="{BB962C8B-B14F-4D97-AF65-F5344CB8AC3E}">
        <p14:creationId xmlns:p14="http://schemas.microsoft.com/office/powerpoint/2010/main" val="1700832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support files for the assignment.</a:t>
            </a:r>
          </a:p>
          <a:p>
            <a:endParaRPr lang="en-US" dirty="0"/>
          </a:p>
          <a:p>
            <a:r>
              <a:rPr lang="en-US" dirty="0"/>
              <a:t>One is the </a:t>
            </a:r>
            <a:r>
              <a:rPr lang="en-US" dirty="0" err="1"/>
              <a:t>Makefile</a:t>
            </a:r>
            <a:r>
              <a:rPr lang="en-US" dirty="0"/>
              <a:t>, with typical clean, build, run, all targets. There is an additional target for generating an intermediate object file, which is then used when build the executable.</a:t>
            </a:r>
          </a:p>
          <a:p>
            <a:endParaRPr lang="en-US" dirty="0"/>
          </a:p>
          <a:p>
            <a:r>
              <a:rPr lang="en-US" dirty="0"/>
              <a:t>The other is the </a:t>
            </a:r>
            <a:r>
              <a:rPr lang="en-US" dirty="0" err="1"/>
              <a:t>run.sh</a:t>
            </a:r>
            <a:r>
              <a:rPr lang="en-US" dirty="0"/>
              <a:t>, which is very similar to the </a:t>
            </a:r>
            <a:r>
              <a:rPr lang="en-US" dirty="0" err="1"/>
              <a:t>run.sh</a:t>
            </a:r>
            <a:r>
              <a:rPr lang="en-US" dirty="0"/>
              <a:t> for the Python 3 assignment, except that the arguments are passed without </a:t>
            </a:r>
            <a:r>
              <a:rPr lang="en-US"/>
              <a:t>flags.</a:t>
            </a:r>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9</a:t>
            </a:fld>
            <a:endParaRPr lang="en-US"/>
          </a:p>
        </p:txBody>
      </p:sp>
    </p:spTree>
    <p:extLst>
      <p:ext uri="{BB962C8B-B14F-4D97-AF65-F5344CB8AC3E}">
        <p14:creationId xmlns:p14="http://schemas.microsoft.com/office/powerpoint/2010/main" val="36554838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descr="Quotation marks">
            <a:extLst>
              <a:ext uri="{FF2B5EF4-FFF2-40B4-BE49-F238E27FC236}">
                <a16:creationId xmlns:a16="http://schemas.microsoft.com/office/drawing/2014/main" id="{FE8CABBD-9B77-4E67-9A9B-7336CC8B4135}"/>
              </a:ext>
              <a:ext uri="{C183D7F6-B498-43B3-948B-1728B52AA6E4}">
                <adec:decorative xmlns:adec="http://schemas.microsoft.com/office/drawing/2017/decorative" val="0"/>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69ACE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261430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83378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2"/>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dirty="0"/>
              <a:t>Click to add bullets</a:t>
            </a:r>
          </a:p>
          <a:p>
            <a:pPr lvl="1"/>
            <a:r>
              <a:rPr lang="en-US"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2"/>
              </a:buClr>
              <a:buFont typeface="Courier New" panose="02070309020205020404" pitchFamily="49" charset="0"/>
              <a:buChar char="o"/>
              <a:defRPr sz="1000">
                <a:solidFill>
                  <a:schemeClr val="bg1"/>
                </a:solidFill>
              </a:defRPr>
            </a:lvl2pPr>
          </a:lstStyle>
          <a:p>
            <a:pPr lvl="0"/>
            <a:r>
              <a:rPr lang="en-US" dirty="0"/>
              <a:t>Click to add bullets</a:t>
            </a:r>
          </a:p>
          <a:p>
            <a:pPr lvl="1"/>
            <a:r>
              <a:rPr lang="en-US"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000">
                <a:solidFill>
                  <a:schemeClr val="bg1"/>
                </a:solidFill>
              </a:defRPr>
            </a:lvl2pPr>
          </a:lstStyle>
          <a:p>
            <a:pPr lvl="0"/>
            <a:r>
              <a:rPr lang="en-US" dirty="0"/>
              <a:t>Click to add bullets</a:t>
            </a:r>
          </a:p>
          <a:p>
            <a:pPr lvl="1"/>
            <a:r>
              <a:rPr lang="en-US"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000">
                <a:solidFill>
                  <a:schemeClr val="bg1"/>
                </a:solidFill>
              </a:defRPr>
            </a:lvl2pPr>
          </a:lstStyle>
          <a:p>
            <a:pPr lvl="0"/>
            <a:r>
              <a:rPr lang="en-US" dirty="0"/>
              <a:t>Click to add bullets</a:t>
            </a:r>
          </a:p>
          <a:p>
            <a:pPr lvl="1"/>
            <a:r>
              <a:rPr lang="en-US"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828007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27071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0173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98086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6892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301943"/>
            <a:ext cx="3706784" cy="779169"/>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7" name="Page Number">
            <a:extLst>
              <a:ext uri="{FF2B5EF4-FFF2-40B4-BE49-F238E27FC236}">
                <a16:creationId xmlns:a16="http://schemas.microsoft.com/office/drawing/2014/main" id="{81AE809D-936A-4237-B462-A8B146A6C789}"/>
              </a:ext>
            </a:extLst>
          </p:cNvPr>
          <p:cNvSpPr txBox="1"/>
          <p:nvPr userDrawn="1"/>
        </p:nvSpPr>
        <p:spPr>
          <a:xfrm>
            <a:off x="7891462" y="4735116"/>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314264"/>
            <a:ext cx="3706784" cy="768196"/>
          </a:xfrm>
          <a:prstGeom prst="rect">
            <a:avLst/>
          </a:prstGeom>
        </p:spPr>
        <p:txBody>
          <a:bodyPr anchor="b"/>
          <a:lstStyle>
            <a:lvl1pPr>
              <a:defRPr sz="3000" b="1">
                <a:solidFill>
                  <a:schemeClr val="bg1"/>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76752" y="1096464"/>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460055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88258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329283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852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02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6A3B47A9-9AB9-4359-A67A-4A3EC54C488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2021, 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4959304" y="980442"/>
            <a:ext cx="3141409" cy="927216"/>
          </a:xfrm>
          <a:prstGeom prst="rect">
            <a:avLst/>
          </a:prstGeom>
        </p:spPr>
        <p:txBody>
          <a:bodyPr anchor="ctr"/>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C658811F-BA33-419E-AC91-AAC3393B703F}"/>
              </a:ext>
            </a:extLst>
          </p:cNvPr>
          <p:cNvSpPr/>
          <p:nvPr/>
        </p:nvSpPr>
        <p:spPr>
          <a:xfrm>
            <a:off x="5062969" y="1907658"/>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815009"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815009" y="2760932"/>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499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709293"/>
            <a:ext cx="4682835" cy="526467"/>
          </a:xfrm>
          <a:prstGeom prst="rect">
            <a:avLst/>
          </a:prstGeom>
        </p:spPr>
        <p:txBody>
          <a:bodyPr anchor="ctr"/>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51089"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dirty="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34072" y="2430265"/>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840927"/>
            <a:ext cx="4953052" cy="579032"/>
          </a:xfrm>
          <a:prstGeom prst="rect">
            <a:avLst/>
          </a:prstGeom>
        </p:spPr>
        <p:txBody>
          <a:bodyPr anchor="ctr"/>
          <a:lstStyle>
            <a:lvl1pPr>
              <a:defRPr sz="3000" b="1">
                <a:solidFill>
                  <a:schemeClr val="bg1"/>
                </a:solidFill>
              </a:defRPr>
            </a:lvl1pPr>
          </a:lstStyle>
          <a:p>
            <a:r>
              <a:rPr lang="en-US"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26356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509214"/>
            <a:ext cx="3588328" cy="509105"/>
          </a:xfrm>
          <a:prstGeom prst="rect">
            <a:avLst/>
          </a:prstGeom>
        </p:spPr>
        <p:txBody>
          <a:bodyPr anchor="ctr"/>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36172" y="103826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1"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80147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455555"/>
            <a:ext cx="4581006" cy="509105"/>
          </a:xfrm>
          <a:prstGeom prst="rect">
            <a:avLst/>
          </a:prstGeom>
        </p:spPr>
        <p:txBody>
          <a:bodyPr anchor="ctr"/>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26725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theme" Target="../theme/theme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3959" r:id="rId3"/>
    <p:sldLayoutId id="2147483964"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5" r:id="rId3"/>
    <p:sldLayoutId id="2147484016" r:id="rId4"/>
    <p:sldLayoutId id="2147484027" r:id="rId5"/>
    <p:sldLayoutId id="2147484033"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1" r:id="rId3"/>
    <p:sldLayoutId id="2147484072" r:id="rId4"/>
    <p:sldLayoutId id="2147484073" r:id="rId5"/>
    <p:sldLayoutId id="2147484082" r:id="rId6"/>
    <p:sldLayoutId id="2147484081" r:id="rId7"/>
    <p:sldLayoutId id="2147484084" r:id="rId8"/>
    <p:sldLayoutId id="2147484083" r:id="rId9"/>
    <p:sldLayoutId id="2147484085" r:id="rId10"/>
    <p:sldLayoutId id="2147484077" r:id="rId11"/>
    <p:sldLayoutId id="2147484074" r:id="rId12"/>
    <p:sldLayoutId id="2147484075" r:id="rId13"/>
    <p:sldLayoutId id="2147484078" r:id="rId14"/>
    <p:sldLayoutId id="2147484079" r:id="rId15"/>
    <p:sldLayoutId id="2147484080" r:id="rId16"/>
    <p:sldLayoutId id="2147484086" r:id="rId17"/>
    <p:sldLayoutId id="2147484087" r:id="rId18"/>
    <p:sldLayoutId id="2147484088" r:id="rId19"/>
    <p:sldLayoutId id="214748408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p:txBody>
          <a:bodyPr>
            <a:normAutofit fontScale="90000"/>
          </a:bodyPr>
          <a:lstStyle/>
          <a:p>
            <a:r>
              <a:rPr lang="en-US" dirty="0"/>
              <a:t>Introduction to Concurrent Programming with GPUs</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467747" y="3185488"/>
            <a:ext cx="8219053" cy="366706"/>
          </a:xfrm>
        </p:spPr>
        <p:txBody>
          <a:bodyPr>
            <a:normAutofit lnSpcReduction="10000"/>
          </a:bodyPr>
          <a:lstStyle/>
          <a:p>
            <a:r>
              <a:rPr lang="en-US" dirty="0"/>
              <a:t>C++Laboratory and Assignment Project Structure</a:t>
            </a:r>
          </a:p>
        </p:txBody>
      </p:sp>
    </p:spTree>
    <p:extLst>
      <p:ext uri="{BB962C8B-B14F-4D97-AF65-F5344CB8AC3E}">
        <p14:creationId xmlns:p14="http://schemas.microsoft.com/office/powerpoint/2010/main" val="2208323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393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8B3AB-F8B6-6B49-A68C-F8400BB858E5}"/>
              </a:ext>
            </a:extLst>
          </p:cNvPr>
          <p:cNvSpPr>
            <a:spLocks noGrp="1"/>
          </p:cNvSpPr>
          <p:nvPr>
            <p:ph type="title"/>
          </p:nvPr>
        </p:nvSpPr>
        <p:spPr/>
        <p:txBody>
          <a:bodyPr/>
          <a:lstStyle/>
          <a:p>
            <a:r>
              <a:rPr lang="en-US" dirty="0"/>
              <a:t>C++ Programming Lab Examples Folder</a:t>
            </a:r>
          </a:p>
        </p:txBody>
      </p:sp>
      <p:pic>
        <p:nvPicPr>
          <p:cNvPr id="5" name="Picture 4" descr="The main code folder in the C++ example lab.">
            <a:extLst>
              <a:ext uri="{FF2B5EF4-FFF2-40B4-BE49-F238E27FC236}">
                <a16:creationId xmlns:a16="http://schemas.microsoft.com/office/drawing/2014/main" id="{5993EC97-411B-C44B-A090-11DB69B729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7200" y="1588600"/>
            <a:ext cx="3083110" cy="2488297"/>
          </a:xfrm>
          <a:prstGeom prst="rect">
            <a:avLst/>
          </a:prstGeom>
        </p:spPr>
      </p:pic>
      <p:sp>
        <p:nvSpPr>
          <p:cNvPr id="7" name="Rectangular Callout 6" descr="There are pairs of example C++ code and headers for each major parallel programming C++ STL class.">
            <a:extLst>
              <a:ext uri="{FF2B5EF4-FFF2-40B4-BE49-F238E27FC236}">
                <a16:creationId xmlns:a16="http://schemas.microsoft.com/office/drawing/2014/main" id="{4CC51987-2ECF-884C-925A-7EC785A7F84F}"/>
              </a:ext>
            </a:extLst>
          </p:cNvPr>
          <p:cNvSpPr/>
          <p:nvPr/>
        </p:nvSpPr>
        <p:spPr>
          <a:xfrm>
            <a:off x="3543300" y="1612546"/>
            <a:ext cx="5143500" cy="1070887"/>
          </a:xfrm>
          <a:prstGeom prst="wedgeRectCallout">
            <a:avLst>
              <a:gd name="adj1" fmla="val -56719"/>
              <a:gd name="adj2" fmla="val -6228"/>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There are pairs of example C++ code and headers for each major parallel programming C++ STL class.</a:t>
            </a:r>
          </a:p>
        </p:txBody>
      </p:sp>
      <p:sp>
        <p:nvSpPr>
          <p:cNvPr id="11" name="Rectangular Callout 10" descr="The Makefile in conjunction with the make command will clean, compile, and execute each example separately.">
            <a:extLst>
              <a:ext uri="{FF2B5EF4-FFF2-40B4-BE49-F238E27FC236}">
                <a16:creationId xmlns:a16="http://schemas.microsoft.com/office/drawing/2014/main" id="{826F8068-3C09-FF46-BC6D-7ADB5F2ED9F9}"/>
              </a:ext>
            </a:extLst>
          </p:cNvPr>
          <p:cNvSpPr/>
          <p:nvPr/>
        </p:nvSpPr>
        <p:spPr>
          <a:xfrm>
            <a:off x="3543300" y="2679347"/>
            <a:ext cx="5143500" cy="1070887"/>
          </a:xfrm>
          <a:prstGeom prst="wedgeRectCallout">
            <a:avLst>
              <a:gd name="adj1" fmla="val -57262"/>
              <a:gd name="adj2" fmla="val -18612"/>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The </a:t>
            </a:r>
            <a:r>
              <a:rPr lang="en-US" dirty="0" err="1"/>
              <a:t>Makefile</a:t>
            </a:r>
            <a:r>
              <a:rPr lang="en-US" dirty="0"/>
              <a:t> in conjunction with the make command will clean, compile, and execute each example separately.</a:t>
            </a:r>
          </a:p>
        </p:txBody>
      </p:sp>
    </p:spTree>
    <p:extLst>
      <p:ext uri="{BB962C8B-B14F-4D97-AF65-F5344CB8AC3E}">
        <p14:creationId xmlns:p14="http://schemas.microsoft.com/office/powerpoint/2010/main" val="3314092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8B3AB-F8B6-6B49-A68C-F8400BB858E5}"/>
              </a:ext>
            </a:extLst>
          </p:cNvPr>
          <p:cNvSpPr>
            <a:spLocks noGrp="1"/>
          </p:cNvSpPr>
          <p:nvPr>
            <p:ph type="title"/>
          </p:nvPr>
        </p:nvSpPr>
        <p:spPr/>
        <p:txBody>
          <a:bodyPr/>
          <a:lstStyle/>
          <a:p>
            <a:r>
              <a:rPr lang="en-US" dirty="0"/>
              <a:t>C++ Programming Lab </a:t>
            </a:r>
            <a:r>
              <a:rPr lang="en-US" dirty="0" err="1"/>
              <a:t>Makefile</a:t>
            </a:r>
            <a:endParaRPr lang="en-US" dirty="0"/>
          </a:p>
        </p:txBody>
      </p:sp>
      <p:pic>
        <p:nvPicPr>
          <p:cNvPr id="5" name="Picture 4" descr="The contents of the Makefile used in conjunction with the linux make command, shown in VS Code.">
            <a:extLst>
              <a:ext uri="{FF2B5EF4-FFF2-40B4-BE49-F238E27FC236}">
                <a16:creationId xmlns:a16="http://schemas.microsoft.com/office/drawing/2014/main" id="{5993EC97-411B-C44B-A090-11DB69B729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7199" y="1057519"/>
            <a:ext cx="3416785" cy="3685931"/>
          </a:xfrm>
          <a:prstGeom prst="rect">
            <a:avLst/>
          </a:prstGeom>
        </p:spPr>
      </p:pic>
      <p:sp>
        <p:nvSpPr>
          <p:cNvPr id="7" name="Rectangular Callout 6" descr="The variables (in CAPS) are used in the compilation process">
            <a:extLst>
              <a:ext uri="{FF2B5EF4-FFF2-40B4-BE49-F238E27FC236}">
                <a16:creationId xmlns:a16="http://schemas.microsoft.com/office/drawing/2014/main" id="{4CC51987-2ECF-884C-925A-7EC785A7F84F}"/>
              </a:ext>
            </a:extLst>
          </p:cNvPr>
          <p:cNvSpPr/>
          <p:nvPr/>
        </p:nvSpPr>
        <p:spPr>
          <a:xfrm>
            <a:off x="3860024" y="1200587"/>
            <a:ext cx="4826776" cy="663114"/>
          </a:xfrm>
          <a:prstGeom prst="wedgeRectCallout">
            <a:avLst>
              <a:gd name="adj1" fmla="val -56719"/>
              <a:gd name="adj2" fmla="val -6228"/>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The variables (in CAPS) are used in the compilation process</a:t>
            </a:r>
          </a:p>
        </p:txBody>
      </p:sp>
      <p:sp>
        <p:nvSpPr>
          <p:cNvPr id="9" name="Rectangular Callout 8" descr="There are 4 example-specific build targets and the build command builds all">
            <a:extLst>
              <a:ext uri="{FF2B5EF4-FFF2-40B4-BE49-F238E27FC236}">
                <a16:creationId xmlns:a16="http://schemas.microsoft.com/office/drawing/2014/main" id="{D24D9493-626B-434B-8C58-40AA83225472}"/>
              </a:ext>
            </a:extLst>
          </p:cNvPr>
          <p:cNvSpPr/>
          <p:nvPr/>
        </p:nvSpPr>
        <p:spPr>
          <a:xfrm>
            <a:off x="3860024" y="1988181"/>
            <a:ext cx="4826776" cy="663114"/>
          </a:xfrm>
          <a:prstGeom prst="wedgeRectCallout">
            <a:avLst>
              <a:gd name="adj1" fmla="val -56719"/>
              <a:gd name="adj2" fmla="val -6228"/>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There are 4 example-specific build targets and the build command builds all</a:t>
            </a:r>
          </a:p>
        </p:txBody>
      </p:sp>
      <p:sp>
        <p:nvSpPr>
          <p:cNvPr id="8" name="Rectangular Callout 7" descr="The clean target removes all build artifacts">
            <a:extLst>
              <a:ext uri="{FF2B5EF4-FFF2-40B4-BE49-F238E27FC236}">
                <a16:creationId xmlns:a16="http://schemas.microsoft.com/office/drawing/2014/main" id="{21B7741D-3890-BD4B-AA12-055229585720}"/>
              </a:ext>
            </a:extLst>
          </p:cNvPr>
          <p:cNvSpPr/>
          <p:nvPr/>
        </p:nvSpPr>
        <p:spPr>
          <a:xfrm>
            <a:off x="3860024" y="2736220"/>
            <a:ext cx="4826776" cy="456474"/>
          </a:xfrm>
          <a:prstGeom prst="wedgeRectCallout">
            <a:avLst>
              <a:gd name="adj1" fmla="val -61456"/>
              <a:gd name="adj2" fmla="val 29546"/>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The clean target removes all build artifacts</a:t>
            </a:r>
          </a:p>
        </p:txBody>
      </p:sp>
      <p:sp>
        <p:nvSpPr>
          <p:cNvPr id="11" name="Rectangular Callout 10" descr="There are a number of run targets, with run_all executing all examples">
            <a:extLst>
              <a:ext uri="{FF2B5EF4-FFF2-40B4-BE49-F238E27FC236}">
                <a16:creationId xmlns:a16="http://schemas.microsoft.com/office/drawing/2014/main" id="{826F8068-3C09-FF46-BC6D-7ADB5F2ED9F9}"/>
              </a:ext>
            </a:extLst>
          </p:cNvPr>
          <p:cNvSpPr/>
          <p:nvPr/>
        </p:nvSpPr>
        <p:spPr>
          <a:xfrm>
            <a:off x="3860024" y="3182950"/>
            <a:ext cx="4826776" cy="792684"/>
          </a:xfrm>
          <a:prstGeom prst="wedgeRectCallout">
            <a:avLst>
              <a:gd name="adj1" fmla="val -71579"/>
              <a:gd name="adj2" fmla="val 23008"/>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There are a number of run targets, with </a:t>
            </a:r>
            <a:r>
              <a:rPr lang="en-US" dirty="0" err="1"/>
              <a:t>run_all</a:t>
            </a:r>
            <a:r>
              <a:rPr lang="en-US" dirty="0"/>
              <a:t> executing all examples</a:t>
            </a:r>
          </a:p>
        </p:txBody>
      </p:sp>
      <p:sp>
        <p:nvSpPr>
          <p:cNvPr id="6" name="Rectangular Callout 5" descr="The all target will clean, build, and run all parts of the C++ example">
            <a:extLst>
              <a:ext uri="{FF2B5EF4-FFF2-40B4-BE49-F238E27FC236}">
                <a16:creationId xmlns:a16="http://schemas.microsoft.com/office/drawing/2014/main" id="{4702AEEE-7E15-8E4E-839C-FFD51C3826BC}"/>
              </a:ext>
            </a:extLst>
          </p:cNvPr>
          <p:cNvSpPr/>
          <p:nvPr/>
        </p:nvSpPr>
        <p:spPr>
          <a:xfrm>
            <a:off x="3860024" y="3964727"/>
            <a:ext cx="4826776" cy="778723"/>
          </a:xfrm>
          <a:prstGeom prst="wedgeRectCallout">
            <a:avLst>
              <a:gd name="adj1" fmla="val -63625"/>
              <a:gd name="adj2" fmla="val 25941"/>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The all target will clean, build, and run all parts of the C++ example</a:t>
            </a:r>
          </a:p>
        </p:txBody>
      </p:sp>
    </p:spTree>
    <p:extLst>
      <p:ext uri="{BB962C8B-B14F-4D97-AF65-F5344CB8AC3E}">
        <p14:creationId xmlns:p14="http://schemas.microsoft.com/office/powerpoint/2010/main" val="344277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8B3AB-F8B6-6B49-A68C-F8400BB858E5}"/>
              </a:ext>
            </a:extLst>
          </p:cNvPr>
          <p:cNvSpPr>
            <a:spLocks noGrp="1"/>
          </p:cNvSpPr>
          <p:nvPr>
            <p:ph type="title"/>
          </p:nvPr>
        </p:nvSpPr>
        <p:spPr/>
        <p:txBody>
          <a:bodyPr/>
          <a:lstStyle/>
          <a:p>
            <a:r>
              <a:rPr lang="en-US" dirty="0"/>
              <a:t>C++ Programming Lab thread Example</a:t>
            </a:r>
          </a:p>
        </p:txBody>
      </p:sp>
      <p:pic>
        <p:nvPicPr>
          <p:cNvPr id="12" name="Picture 11" descr="The content of the thread_example.h header file.">
            <a:extLst>
              <a:ext uri="{FF2B5EF4-FFF2-40B4-BE49-F238E27FC236}">
                <a16:creationId xmlns:a16="http://schemas.microsoft.com/office/drawing/2014/main" id="{4D58614F-D1C7-E54A-9BD3-F7B9402B4BD8}"/>
              </a:ext>
            </a:extLst>
          </p:cNvPr>
          <p:cNvPicPr>
            <a:picLocks noChangeAspect="1"/>
          </p:cNvPicPr>
          <p:nvPr/>
        </p:nvPicPr>
        <p:blipFill rotWithShape="1">
          <a:blip r:embed="rId3">
            <a:extLst>
              <a:ext uri="{28A0092B-C50C-407E-A947-70E740481C1C}">
                <a14:useLocalDpi xmlns:a14="http://schemas.microsoft.com/office/drawing/2010/main" val="0"/>
              </a:ext>
            </a:extLst>
          </a:blip>
          <a:srcRect l="3404" r="15691"/>
          <a:stretch/>
        </p:blipFill>
        <p:spPr>
          <a:xfrm>
            <a:off x="457201" y="1074944"/>
            <a:ext cx="3814652" cy="3668506"/>
          </a:xfrm>
          <a:prstGeom prst="rect">
            <a:avLst/>
          </a:prstGeom>
          <a:ln w="28575">
            <a:solidFill>
              <a:schemeClr val="accent4"/>
            </a:solidFill>
          </a:ln>
        </p:spPr>
      </p:pic>
      <p:pic>
        <p:nvPicPr>
          <p:cNvPr id="4" name="Picture 3" descr="The content of the thread_example.cpp code file.">
            <a:extLst>
              <a:ext uri="{FF2B5EF4-FFF2-40B4-BE49-F238E27FC236}">
                <a16:creationId xmlns:a16="http://schemas.microsoft.com/office/drawing/2014/main" id="{42A8148F-6E1E-D14F-BAE5-995D0EF47AEE}"/>
              </a:ext>
            </a:extLst>
          </p:cNvPr>
          <p:cNvPicPr>
            <a:picLocks noChangeAspect="1"/>
          </p:cNvPicPr>
          <p:nvPr/>
        </p:nvPicPr>
        <p:blipFill rotWithShape="1">
          <a:blip r:embed="rId4">
            <a:extLst>
              <a:ext uri="{28A0092B-C50C-407E-A947-70E740481C1C}">
                <a14:useLocalDpi xmlns:a14="http://schemas.microsoft.com/office/drawing/2010/main" val="0"/>
              </a:ext>
            </a:extLst>
          </a:blip>
          <a:srcRect l="798" r="49118"/>
          <a:stretch/>
        </p:blipFill>
        <p:spPr>
          <a:xfrm>
            <a:off x="4327695" y="1074943"/>
            <a:ext cx="4359105" cy="3668507"/>
          </a:xfrm>
          <a:prstGeom prst="rect">
            <a:avLst/>
          </a:prstGeom>
          <a:ln w="28575">
            <a:solidFill>
              <a:schemeClr val="accent4"/>
            </a:solidFill>
          </a:ln>
        </p:spPr>
      </p:pic>
    </p:spTree>
    <p:extLst>
      <p:ext uri="{BB962C8B-B14F-4D97-AF65-F5344CB8AC3E}">
        <p14:creationId xmlns:p14="http://schemas.microsoft.com/office/powerpoint/2010/main" val="859303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8B3AB-F8B6-6B49-A68C-F8400BB858E5}"/>
              </a:ext>
            </a:extLst>
          </p:cNvPr>
          <p:cNvSpPr>
            <a:spLocks noGrp="1"/>
          </p:cNvSpPr>
          <p:nvPr>
            <p:ph type="title"/>
          </p:nvPr>
        </p:nvSpPr>
        <p:spPr/>
        <p:txBody>
          <a:bodyPr/>
          <a:lstStyle/>
          <a:p>
            <a:r>
              <a:rPr lang="en-US" dirty="0"/>
              <a:t>C++ Programming Lab mutex Example</a:t>
            </a:r>
          </a:p>
        </p:txBody>
      </p:sp>
      <p:pic>
        <p:nvPicPr>
          <p:cNvPr id="12" name="Picture 11" descr="The content of the mutex_example.h header file.">
            <a:extLst>
              <a:ext uri="{FF2B5EF4-FFF2-40B4-BE49-F238E27FC236}">
                <a16:creationId xmlns:a16="http://schemas.microsoft.com/office/drawing/2014/main" id="{4D58614F-D1C7-E54A-9BD3-F7B9402B4BD8}"/>
              </a:ext>
            </a:extLst>
          </p:cNvPr>
          <p:cNvPicPr>
            <a:picLocks noChangeAspect="1"/>
          </p:cNvPicPr>
          <p:nvPr/>
        </p:nvPicPr>
        <p:blipFill>
          <a:blip r:embed="rId3">
            <a:extLst>
              <a:ext uri="{28A0092B-C50C-407E-A947-70E740481C1C}">
                <a14:useLocalDpi xmlns:a14="http://schemas.microsoft.com/office/drawing/2010/main" val="0"/>
              </a:ext>
            </a:extLst>
          </a:blip>
          <a:srcRect l="10014" r="10014"/>
          <a:stretch/>
        </p:blipFill>
        <p:spPr>
          <a:xfrm>
            <a:off x="457201" y="1074944"/>
            <a:ext cx="3814652" cy="3668506"/>
          </a:xfrm>
          <a:prstGeom prst="rect">
            <a:avLst/>
          </a:prstGeom>
          <a:ln w="28575">
            <a:solidFill>
              <a:schemeClr val="accent4"/>
            </a:solidFill>
          </a:ln>
        </p:spPr>
      </p:pic>
      <p:pic>
        <p:nvPicPr>
          <p:cNvPr id="4" name="Picture 3" descr="The content of the muutex_example.cpp code file.">
            <a:extLst>
              <a:ext uri="{FF2B5EF4-FFF2-40B4-BE49-F238E27FC236}">
                <a16:creationId xmlns:a16="http://schemas.microsoft.com/office/drawing/2014/main" id="{42A8148F-6E1E-D14F-BAE5-995D0EF47AEE}"/>
              </a:ext>
            </a:extLst>
          </p:cNvPr>
          <p:cNvPicPr>
            <a:picLocks noChangeAspect="1"/>
          </p:cNvPicPr>
          <p:nvPr/>
        </p:nvPicPr>
        <p:blipFill rotWithShape="1">
          <a:blip r:embed="rId4">
            <a:extLst>
              <a:ext uri="{28A0092B-C50C-407E-A947-70E740481C1C}">
                <a14:useLocalDpi xmlns:a14="http://schemas.microsoft.com/office/drawing/2010/main" val="0"/>
              </a:ext>
            </a:extLst>
          </a:blip>
          <a:srcRect l="3648" r="17872"/>
          <a:stretch/>
        </p:blipFill>
        <p:spPr>
          <a:xfrm>
            <a:off x="4327695" y="1074943"/>
            <a:ext cx="4359105" cy="3668507"/>
          </a:xfrm>
          <a:prstGeom prst="rect">
            <a:avLst/>
          </a:prstGeom>
          <a:ln w="28575">
            <a:solidFill>
              <a:schemeClr val="accent4"/>
            </a:solidFill>
          </a:ln>
        </p:spPr>
      </p:pic>
    </p:spTree>
    <p:extLst>
      <p:ext uri="{BB962C8B-B14F-4D97-AF65-F5344CB8AC3E}">
        <p14:creationId xmlns:p14="http://schemas.microsoft.com/office/powerpoint/2010/main" val="530128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8B3AB-F8B6-6B49-A68C-F8400BB858E5}"/>
              </a:ext>
            </a:extLst>
          </p:cNvPr>
          <p:cNvSpPr>
            <a:spLocks noGrp="1"/>
          </p:cNvSpPr>
          <p:nvPr>
            <p:ph type="title"/>
          </p:nvPr>
        </p:nvSpPr>
        <p:spPr/>
        <p:txBody>
          <a:bodyPr/>
          <a:lstStyle/>
          <a:p>
            <a:r>
              <a:rPr lang="en-US" dirty="0"/>
              <a:t>C++ Programming Lab future Example</a:t>
            </a:r>
          </a:p>
        </p:txBody>
      </p:sp>
      <p:pic>
        <p:nvPicPr>
          <p:cNvPr id="12" name="Picture 11" descr="The content of the future_example.h header file.">
            <a:extLst>
              <a:ext uri="{FF2B5EF4-FFF2-40B4-BE49-F238E27FC236}">
                <a16:creationId xmlns:a16="http://schemas.microsoft.com/office/drawing/2014/main" id="{4D58614F-D1C7-E54A-9BD3-F7B9402B4BD8}"/>
              </a:ext>
            </a:extLst>
          </p:cNvPr>
          <p:cNvPicPr>
            <a:picLocks noChangeAspect="1"/>
          </p:cNvPicPr>
          <p:nvPr/>
        </p:nvPicPr>
        <p:blipFill rotWithShape="1">
          <a:blip r:embed="rId3">
            <a:extLst>
              <a:ext uri="{28A0092B-C50C-407E-A947-70E740481C1C}">
                <a14:useLocalDpi xmlns:a14="http://schemas.microsoft.com/office/drawing/2010/main" val="0"/>
              </a:ext>
            </a:extLst>
          </a:blip>
          <a:srcRect l="12222" r="1351"/>
          <a:stretch/>
        </p:blipFill>
        <p:spPr>
          <a:xfrm>
            <a:off x="457200" y="1074944"/>
            <a:ext cx="4246473" cy="3668506"/>
          </a:xfrm>
          <a:prstGeom prst="rect">
            <a:avLst/>
          </a:prstGeom>
          <a:ln w="28575">
            <a:solidFill>
              <a:schemeClr val="accent4"/>
            </a:solidFill>
          </a:ln>
        </p:spPr>
      </p:pic>
      <p:pic>
        <p:nvPicPr>
          <p:cNvPr id="4" name="Picture 3" descr="The content of the future_example.cpp code file.">
            <a:extLst>
              <a:ext uri="{FF2B5EF4-FFF2-40B4-BE49-F238E27FC236}">
                <a16:creationId xmlns:a16="http://schemas.microsoft.com/office/drawing/2014/main" id="{42A8148F-6E1E-D14F-BAE5-995D0EF47AEE}"/>
              </a:ext>
            </a:extLst>
          </p:cNvPr>
          <p:cNvPicPr>
            <a:picLocks noChangeAspect="1"/>
          </p:cNvPicPr>
          <p:nvPr/>
        </p:nvPicPr>
        <p:blipFill rotWithShape="1">
          <a:blip r:embed="rId4">
            <a:extLst>
              <a:ext uri="{28A0092B-C50C-407E-A947-70E740481C1C}">
                <a14:useLocalDpi xmlns:a14="http://schemas.microsoft.com/office/drawing/2010/main" val="0"/>
              </a:ext>
            </a:extLst>
          </a:blip>
          <a:srcRect l="880" r="31565"/>
          <a:stretch/>
        </p:blipFill>
        <p:spPr>
          <a:xfrm>
            <a:off x="4747564" y="1074943"/>
            <a:ext cx="3939235" cy="3668507"/>
          </a:xfrm>
          <a:prstGeom prst="rect">
            <a:avLst/>
          </a:prstGeom>
          <a:ln w="28575">
            <a:solidFill>
              <a:schemeClr val="accent4"/>
            </a:solidFill>
          </a:ln>
        </p:spPr>
      </p:pic>
    </p:spTree>
    <p:extLst>
      <p:ext uri="{BB962C8B-B14F-4D97-AF65-F5344CB8AC3E}">
        <p14:creationId xmlns:p14="http://schemas.microsoft.com/office/powerpoint/2010/main" val="1224203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8B3AB-F8B6-6B49-A68C-F8400BB858E5}"/>
              </a:ext>
            </a:extLst>
          </p:cNvPr>
          <p:cNvSpPr>
            <a:spLocks noGrp="1"/>
          </p:cNvSpPr>
          <p:nvPr>
            <p:ph type="title"/>
          </p:nvPr>
        </p:nvSpPr>
        <p:spPr/>
        <p:txBody>
          <a:bodyPr/>
          <a:lstStyle/>
          <a:p>
            <a:r>
              <a:rPr lang="en-US" dirty="0"/>
              <a:t>C++ Programming Lab atomic Example</a:t>
            </a:r>
          </a:p>
        </p:txBody>
      </p:sp>
      <p:pic>
        <p:nvPicPr>
          <p:cNvPr id="12" name="Picture 11" descr="The content of the atomic_example.h header file.">
            <a:extLst>
              <a:ext uri="{FF2B5EF4-FFF2-40B4-BE49-F238E27FC236}">
                <a16:creationId xmlns:a16="http://schemas.microsoft.com/office/drawing/2014/main" id="{4D58614F-D1C7-E54A-9BD3-F7B9402B4BD8}"/>
              </a:ext>
            </a:extLst>
          </p:cNvPr>
          <p:cNvPicPr>
            <a:picLocks noChangeAspect="1"/>
          </p:cNvPicPr>
          <p:nvPr/>
        </p:nvPicPr>
        <p:blipFill rotWithShape="1">
          <a:blip r:embed="rId3">
            <a:extLst>
              <a:ext uri="{28A0092B-C50C-407E-A947-70E740481C1C}">
                <a14:useLocalDpi xmlns:a14="http://schemas.microsoft.com/office/drawing/2010/main" val="0"/>
              </a:ext>
            </a:extLst>
          </a:blip>
          <a:srcRect r="7286"/>
          <a:stretch/>
        </p:blipFill>
        <p:spPr>
          <a:xfrm>
            <a:off x="457201" y="1074944"/>
            <a:ext cx="4394006" cy="3668506"/>
          </a:xfrm>
          <a:prstGeom prst="rect">
            <a:avLst/>
          </a:prstGeom>
          <a:ln w="28575">
            <a:solidFill>
              <a:schemeClr val="accent4"/>
            </a:solidFill>
          </a:ln>
        </p:spPr>
      </p:pic>
      <p:pic>
        <p:nvPicPr>
          <p:cNvPr id="4" name="Picture 3" descr="The content of the atomic_example.cpp code file.">
            <a:extLst>
              <a:ext uri="{FF2B5EF4-FFF2-40B4-BE49-F238E27FC236}">
                <a16:creationId xmlns:a16="http://schemas.microsoft.com/office/drawing/2014/main" id="{42A8148F-6E1E-D14F-BAE5-995D0EF47AEE}"/>
              </a:ext>
            </a:extLst>
          </p:cNvPr>
          <p:cNvPicPr>
            <a:picLocks noChangeAspect="1"/>
          </p:cNvPicPr>
          <p:nvPr/>
        </p:nvPicPr>
        <p:blipFill rotWithShape="1">
          <a:blip r:embed="rId4">
            <a:extLst>
              <a:ext uri="{28A0092B-C50C-407E-A947-70E740481C1C}">
                <a14:useLocalDpi xmlns:a14="http://schemas.microsoft.com/office/drawing/2010/main" val="0"/>
              </a:ext>
            </a:extLst>
          </a:blip>
          <a:srcRect r="34178"/>
          <a:stretch/>
        </p:blipFill>
        <p:spPr>
          <a:xfrm>
            <a:off x="4865167" y="1074943"/>
            <a:ext cx="3821633" cy="3668507"/>
          </a:xfrm>
          <a:prstGeom prst="rect">
            <a:avLst/>
          </a:prstGeom>
          <a:ln w="28575">
            <a:solidFill>
              <a:schemeClr val="accent4"/>
            </a:solidFill>
          </a:ln>
        </p:spPr>
      </p:pic>
    </p:spTree>
    <p:extLst>
      <p:ext uri="{BB962C8B-B14F-4D97-AF65-F5344CB8AC3E}">
        <p14:creationId xmlns:p14="http://schemas.microsoft.com/office/powerpoint/2010/main" val="2693372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8B3AB-F8B6-6B49-A68C-F8400BB858E5}"/>
              </a:ext>
            </a:extLst>
          </p:cNvPr>
          <p:cNvSpPr>
            <a:spLocks noGrp="1"/>
          </p:cNvSpPr>
          <p:nvPr>
            <p:ph type="title"/>
          </p:nvPr>
        </p:nvSpPr>
        <p:spPr/>
        <p:txBody>
          <a:bodyPr/>
          <a:lstStyle/>
          <a:p>
            <a:r>
              <a:rPr lang="en-US" dirty="0"/>
              <a:t>C++ Programming Assignment .h &amp; .</a:t>
            </a:r>
            <a:r>
              <a:rPr lang="en-US" dirty="0" err="1"/>
              <a:t>cpp</a:t>
            </a:r>
            <a:endParaRPr lang="en-US" dirty="0"/>
          </a:p>
        </p:txBody>
      </p:sp>
      <p:pic>
        <p:nvPicPr>
          <p:cNvPr id="12" name="Picture 11" descr="The content of the assignment.h header file.">
            <a:extLst>
              <a:ext uri="{FF2B5EF4-FFF2-40B4-BE49-F238E27FC236}">
                <a16:creationId xmlns:a16="http://schemas.microsoft.com/office/drawing/2014/main" id="{4D58614F-D1C7-E54A-9BD3-F7B9402B4BD8}"/>
              </a:ext>
            </a:extLst>
          </p:cNvPr>
          <p:cNvPicPr>
            <a:picLocks noChangeAspect="1"/>
          </p:cNvPicPr>
          <p:nvPr/>
        </p:nvPicPr>
        <p:blipFill rotWithShape="1">
          <a:blip r:embed="rId3">
            <a:extLst>
              <a:ext uri="{28A0092B-C50C-407E-A947-70E740481C1C}">
                <a14:useLocalDpi xmlns:a14="http://schemas.microsoft.com/office/drawing/2010/main" val="0"/>
              </a:ext>
            </a:extLst>
          </a:blip>
          <a:srcRect l="1044" r="32326"/>
          <a:stretch/>
        </p:blipFill>
        <p:spPr>
          <a:xfrm>
            <a:off x="457201" y="1074944"/>
            <a:ext cx="4394006" cy="3668506"/>
          </a:xfrm>
          <a:prstGeom prst="rect">
            <a:avLst/>
          </a:prstGeom>
          <a:ln w="28575">
            <a:solidFill>
              <a:schemeClr val="accent4"/>
            </a:solidFill>
          </a:ln>
        </p:spPr>
      </p:pic>
      <p:pic>
        <p:nvPicPr>
          <p:cNvPr id="4" name="Picture 3" descr="The content of the assignment.cpp code file.">
            <a:extLst>
              <a:ext uri="{FF2B5EF4-FFF2-40B4-BE49-F238E27FC236}">
                <a16:creationId xmlns:a16="http://schemas.microsoft.com/office/drawing/2014/main" id="{42A8148F-6E1E-D14F-BAE5-995D0EF47AEE}"/>
              </a:ext>
            </a:extLst>
          </p:cNvPr>
          <p:cNvPicPr>
            <a:picLocks noChangeAspect="1"/>
          </p:cNvPicPr>
          <p:nvPr/>
        </p:nvPicPr>
        <p:blipFill rotWithShape="1">
          <a:blip r:embed="rId4">
            <a:extLst>
              <a:ext uri="{28A0092B-C50C-407E-A947-70E740481C1C}">
                <a14:useLocalDpi xmlns:a14="http://schemas.microsoft.com/office/drawing/2010/main" val="0"/>
              </a:ext>
            </a:extLst>
          </a:blip>
          <a:srcRect l="1010" r="18052"/>
          <a:stretch/>
        </p:blipFill>
        <p:spPr>
          <a:xfrm>
            <a:off x="4865167" y="1074943"/>
            <a:ext cx="3821633" cy="3668507"/>
          </a:xfrm>
          <a:prstGeom prst="rect">
            <a:avLst/>
          </a:prstGeom>
          <a:ln w="28575">
            <a:solidFill>
              <a:schemeClr val="accent4"/>
            </a:solidFill>
          </a:ln>
        </p:spPr>
      </p:pic>
    </p:spTree>
    <p:extLst>
      <p:ext uri="{BB962C8B-B14F-4D97-AF65-F5344CB8AC3E}">
        <p14:creationId xmlns:p14="http://schemas.microsoft.com/office/powerpoint/2010/main" val="2801825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8B3AB-F8B6-6B49-A68C-F8400BB858E5}"/>
              </a:ext>
            </a:extLst>
          </p:cNvPr>
          <p:cNvSpPr>
            <a:spLocks noGrp="1"/>
          </p:cNvSpPr>
          <p:nvPr>
            <p:ph type="title"/>
          </p:nvPr>
        </p:nvSpPr>
        <p:spPr>
          <a:xfrm>
            <a:off x="457201" y="455555"/>
            <a:ext cx="8162134" cy="502736"/>
          </a:xfrm>
        </p:spPr>
        <p:txBody>
          <a:bodyPr/>
          <a:lstStyle/>
          <a:p>
            <a:r>
              <a:rPr lang="en-US" sz="2400" dirty="0"/>
              <a:t>C++ Programming Assignment </a:t>
            </a:r>
            <a:r>
              <a:rPr lang="en-US" sz="2400" dirty="0" err="1"/>
              <a:t>Makefile</a:t>
            </a:r>
            <a:r>
              <a:rPr lang="en-US" sz="2400" dirty="0"/>
              <a:t> and </a:t>
            </a:r>
            <a:r>
              <a:rPr lang="en-US" sz="2400" dirty="0" err="1"/>
              <a:t>run.sh</a:t>
            </a:r>
            <a:endParaRPr lang="en-US" sz="2400" dirty="0"/>
          </a:p>
        </p:txBody>
      </p:sp>
      <p:pic>
        <p:nvPicPr>
          <p:cNvPr id="4" name="Picture 3" descr="The content of the Makefile for the C++ assignment.">
            <a:extLst>
              <a:ext uri="{FF2B5EF4-FFF2-40B4-BE49-F238E27FC236}">
                <a16:creationId xmlns:a16="http://schemas.microsoft.com/office/drawing/2014/main" id="{664F5389-8543-304F-8EE6-E0165E846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55318"/>
            <a:ext cx="2988259" cy="2707910"/>
          </a:xfrm>
          <a:prstGeom prst="rect">
            <a:avLst/>
          </a:prstGeom>
        </p:spPr>
      </p:pic>
      <p:sp>
        <p:nvSpPr>
          <p:cNvPr id="7" name="Rectangular Callout 6" descr="There are pairs of example C++ code and headers for each major parallel programming C++ STL class.">
            <a:extLst>
              <a:ext uri="{FF2B5EF4-FFF2-40B4-BE49-F238E27FC236}">
                <a16:creationId xmlns:a16="http://schemas.microsoft.com/office/drawing/2014/main" id="{4CC51987-2ECF-884C-925A-7EC785A7F84F}"/>
              </a:ext>
            </a:extLst>
          </p:cNvPr>
          <p:cNvSpPr/>
          <p:nvPr/>
        </p:nvSpPr>
        <p:spPr>
          <a:xfrm>
            <a:off x="3445459" y="1634491"/>
            <a:ext cx="4656125" cy="1070887"/>
          </a:xfrm>
          <a:prstGeom prst="wedgeRectCallout">
            <a:avLst>
              <a:gd name="adj1" fmla="val -56719"/>
              <a:gd name="adj2" fmla="val -6228"/>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The </a:t>
            </a:r>
            <a:r>
              <a:rPr lang="en-US" dirty="0" err="1"/>
              <a:t>Makefile</a:t>
            </a:r>
            <a:r>
              <a:rPr lang="en-US" dirty="0"/>
              <a:t> has normal make targets, including one for creating an intermediate object file for the assignment code</a:t>
            </a:r>
          </a:p>
        </p:txBody>
      </p:sp>
      <p:grpSp>
        <p:nvGrpSpPr>
          <p:cNvPr id="5" name="Group 4" descr="The contents of the run.sh script, which executes clean, build, and run targets defined in the Makefile.">
            <a:extLst>
              <a:ext uri="{FF2B5EF4-FFF2-40B4-BE49-F238E27FC236}">
                <a16:creationId xmlns:a16="http://schemas.microsoft.com/office/drawing/2014/main" id="{B120546F-52A1-4F4D-A868-7F992A5DF0B3}"/>
              </a:ext>
            </a:extLst>
          </p:cNvPr>
          <p:cNvGrpSpPr/>
          <p:nvPr/>
        </p:nvGrpSpPr>
        <p:grpSpPr>
          <a:xfrm>
            <a:off x="2544470" y="2701887"/>
            <a:ext cx="3786836" cy="2041563"/>
            <a:chOff x="2544470" y="2701887"/>
            <a:chExt cx="3786836" cy="2041563"/>
          </a:xfrm>
        </p:grpSpPr>
        <p:pic>
          <p:nvPicPr>
            <p:cNvPr id="8" name="Picture 7" descr="The contents of the run.sh script, which executes clean, build, and run targets defined in the Makefile.">
              <a:extLst>
                <a:ext uri="{FF2B5EF4-FFF2-40B4-BE49-F238E27FC236}">
                  <a16:creationId xmlns:a16="http://schemas.microsoft.com/office/drawing/2014/main" id="{1CDDDAB9-BE27-2E41-9FD2-ED706B8DF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0320" y="2701887"/>
              <a:ext cx="3770986" cy="2041563"/>
            </a:xfrm>
            <a:prstGeom prst="rect">
              <a:avLst/>
            </a:prstGeom>
          </p:spPr>
        </p:pic>
        <p:sp>
          <p:nvSpPr>
            <p:cNvPr id="10" name="Rectangular Callout 9" descr="There are pairs of example C++ code and headers for each major parallel programming C++ STL class.">
              <a:extLst>
                <a:ext uri="{FF2B5EF4-FFF2-40B4-BE49-F238E27FC236}">
                  <a16:creationId xmlns:a16="http://schemas.microsoft.com/office/drawing/2014/main" id="{071C8965-6C8B-5541-9FD7-C509C66C05BE}"/>
                </a:ext>
              </a:extLst>
            </p:cNvPr>
            <p:cNvSpPr/>
            <p:nvPr/>
          </p:nvSpPr>
          <p:spPr>
            <a:xfrm>
              <a:off x="2544470" y="2715922"/>
              <a:ext cx="3775864" cy="2027528"/>
            </a:xfrm>
            <a:prstGeom prst="wedgeRectCallout">
              <a:avLst>
                <a:gd name="adj1" fmla="val -58656"/>
                <a:gd name="adj2" fmla="val -22103"/>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sp>
        <p:nvSpPr>
          <p:cNvPr id="12" name="Rectangular Callout 11" descr="There are pairs of example C++ code and headers for each major parallel programming C++ STL class.">
            <a:extLst>
              <a:ext uri="{FF2B5EF4-FFF2-40B4-BE49-F238E27FC236}">
                <a16:creationId xmlns:a16="http://schemas.microsoft.com/office/drawing/2014/main" id="{62C94DC7-91C0-5E46-A69D-FB14A37E79EF}"/>
              </a:ext>
            </a:extLst>
          </p:cNvPr>
          <p:cNvSpPr/>
          <p:nvPr/>
        </p:nvSpPr>
        <p:spPr>
          <a:xfrm>
            <a:off x="6349594" y="3057754"/>
            <a:ext cx="2337206" cy="1685696"/>
          </a:xfrm>
          <a:prstGeom prst="wedgeRectCallout">
            <a:avLst>
              <a:gd name="adj1" fmla="val -59849"/>
              <a:gd name="adj2" fmla="val 25885"/>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The make run target is executed by the </a:t>
            </a:r>
            <a:r>
              <a:rPr lang="en-US" dirty="0" err="1"/>
              <a:t>run.sh</a:t>
            </a:r>
            <a:r>
              <a:rPr lang="en-US" dirty="0"/>
              <a:t> with the same 3 arguments as the Python 3 assignment</a:t>
            </a:r>
          </a:p>
        </p:txBody>
      </p:sp>
    </p:spTree>
    <p:extLst>
      <p:ext uri="{BB962C8B-B14F-4D97-AF65-F5344CB8AC3E}">
        <p14:creationId xmlns:p14="http://schemas.microsoft.com/office/powerpoint/2010/main" val="695885731"/>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5C33A533-D318-D947-A726-F5303DAC5C41}" vid="{8AAB8DFE-79F5-F04A-9CB9-85EC938E80CB}"/>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5C33A533-D318-D947-A726-F5303DAC5C41}" vid="{533A1E65-D138-5E42-8283-D5DFED7E00A7}"/>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5C33A533-D318-D947-A726-F5303DAC5C41}" vid="{8C9195C4-32ED-1840-BB21-16BBC00D9F6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51abd47-9546-4a61-92e9-da62ec2358b6">
      <UserInfo>
        <DisplayName>CLDT Members</DisplayName>
        <AccountId>7</AccountId>
        <AccountType/>
      </UserInfo>
      <UserInfo>
        <DisplayName>Leonid Felikson</DisplayName>
        <AccountId>722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2002B1FB4E1914BAF6102CCF0B910D6" ma:contentTypeVersion="12" ma:contentTypeDescription="Create a new document." ma:contentTypeScope="" ma:versionID="962aa165da8f609b095acb8d0d849b35">
  <xsd:schema xmlns:xsd="http://www.w3.org/2001/XMLSchema" xmlns:xs="http://www.w3.org/2001/XMLSchema" xmlns:p="http://schemas.microsoft.com/office/2006/metadata/properties" xmlns:ns2="fc700d6a-14c8-4431-87f0-1eb34fcb9ecc" xmlns:ns3="051abd47-9546-4a61-92e9-da62ec2358b6" targetNamespace="http://schemas.microsoft.com/office/2006/metadata/properties" ma:root="true" ma:fieldsID="c52b28453b84704499aaf2ac8c109a38" ns2:_="" ns3:_="">
    <xsd:import namespace="fc700d6a-14c8-4431-87f0-1eb34fcb9ecc"/>
    <xsd:import namespace="051abd47-9546-4a61-92e9-da62ec2358b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00d6a-14c8-4431-87f0-1eb34fcb9e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1abd47-9546-4a61-92e9-da62ec2358b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A04465-0014-4D33-ABA2-D6924F11FEE0}">
  <ds:schemaRefs>
    <ds:schemaRef ds:uri="http://schemas.microsoft.com/office/2006/metadata/properties"/>
    <ds:schemaRef ds:uri="http://schemas.microsoft.com/office/2006/documentManagement/types"/>
    <ds:schemaRef ds:uri="http://schemas.openxmlformats.org/package/2006/metadata/core-properties"/>
    <ds:schemaRef ds:uri="fc700d6a-14c8-4431-87f0-1eb34fcb9ecc"/>
    <ds:schemaRef ds:uri="http://purl.org/dc/elements/1.1/"/>
    <ds:schemaRef ds:uri="http://purl.org/dc/dcmitype/"/>
    <ds:schemaRef ds:uri="051abd47-9546-4a61-92e9-da62ec2358b6"/>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A41BBFDC-65B7-4DBD-A4BC-56F619EE0C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700d6a-14c8-4431-87f0-1eb34fcb9ecc"/>
    <ds:schemaRef ds:uri="051abd47-9546-4a61-92e9-da62ec235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8F7E09-D485-4407-984B-97D2EA2C8D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EP Presentation Theme - Simple</Template>
  <TotalTime>1509</TotalTime>
  <Words>994</Words>
  <Application>Microsoft Office PowerPoint</Application>
  <PresentationFormat>On-screen Show (16:9)</PresentationFormat>
  <Paragraphs>105</Paragraphs>
  <Slides>10</Slides>
  <Notes>8</Notes>
  <HiddenSlides>0</HiddenSlides>
  <MMClips>0</MMClips>
  <ScaleCrop>false</ScaleCrop>
  <HeadingPairs>
    <vt:vector size="4" baseType="variant">
      <vt:variant>
        <vt:lpstr>Theme</vt:lpstr>
      </vt:variant>
      <vt:variant>
        <vt:i4>3</vt:i4>
      </vt:variant>
      <vt:variant>
        <vt:lpstr>Slide Titles</vt:lpstr>
      </vt:variant>
      <vt:variant>
        <vt:i4>10</vt:i4>
      </vt:variant>
    </vt:vector>
  </HeadingPairs>
  <TitlesOfParts>
    <vt:vector size="13" baseType="lpstr">
      <vt:lpstr>EP Presentation Theme - Simple</vt:lpstr>
      <vt:lpstr>1_EP Presentation Theme - Fancy</vt:lpstr>
      <vt:lpstr>2_EP Presentation Theme - Special</vt:lpstr>
      <vt:lpstr>Introduction to Concurrent Programming with GPUs</vt:lpstr>
      <vt:lpstr>C++ Programming Lab Examples Folder</vt:lpstr>
      <vt:lpstr>C++ Programming Lab Makefile</vt:lpstr>
      <vt:lpstr>C++ Programming Lab thread Example</vt:lpstr>
      <vt:lpstr>C++ Programming Lab mutex Example</vt:lpstr>
      <vt:lpstr>C++ Programming Lab future Example</vt:lpstr>
      <vt:lpstr>C++ Programming Lab atomic Example</vt:lpstr>
      <vt:lpstr>C++ Programming Assignment .h &amp; .cpp</vt:lpstr>
      <vt:lpstr>C++ Programming Assignment Makefile and run.sh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Concurrent Programming with GPUs</dc:title>
  <dc:creator>Chance Pascale</dc:creator>
  <cp:lastModifiedBy>Edward Queen</cp:lastModifiedBy>
  <cp:revision>24</cp:revision>
  <dcterms:created xsi:type="dcterms:W3CDTF">2021-02-07T17:30:13Z</dcterms:created>
  <dcterms:modified xsi:type="dcterms:W3CDTF">2021-03-16T21:23:09Z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0x010100F2002B1FB4E1914BAF6102CCF0B910D6</vt:lpwstr>
  </property>
</Properties>
</file>